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F4EB6-DAF2-482D-9ABE-F42E1E71FD6B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4498E-1E18-4BCF-B567-AA67E2256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66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B1129-D143-4290-B8B8-38906D3BBE06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81200-499E-4EAC-8698-F5E8BA262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9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1200-499E-4EAC-8698-F5E8BA26219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6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7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0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11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00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1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3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59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9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8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61C9-E70D-4BB9-8138-787ED6C43251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2FD94-9A50-442F-8727-4AE56634A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5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«Преображение» 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или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метаморфоза, изменение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превращение, 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праздник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03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14847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79450" lvl="0" indent="-342900" fontAlgn="base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200" kern="150" dirty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Вариант плана:</a:t>
            </a:r>
            <a:r>
              <a:rPr lang="ru-RU" sz="17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7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56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lvl="0" fontAlgn="base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kern="150" dirty="0" smtClean="0">
                <a:latin typeface="Times New Roman"/>
                <a:ea typeface="SimSun"/>
                <a:cs typeface="Times New Roman"/>
              </a:rPr>
              <a:t>В </a:t>
            </a:r>
            <a:r>
              <a:rPr lang="ru-RU" kern="150" dirty="0">
                <a:latin typeface="Times New Roman"/>
                <a:ea typeface="SimSun"/>
                <a:cs typeface="Times New Roman"/>
              </a:rPr>
              <a:t>лесу </a:t>
            </a:r>
            <a:r>
              <a:rPr lang="ru-RU" b="1" kern="150" dirty="0">
                <a:latin typeface="Times New Roman"/>
                <a:ea typeface="SimSun"/>
                <a:cs typeface="Times New Roman"/>
              </a:rPr>
              <a:t>по-настоящему чувствуется</a:t>
            </a:r>
            <a:r>
              <a:rPr lang="ru-RU" kern="150" dirty="0">
                <a:latin typeface="Times New Roman"/>
                <a:ea typeface="SimSun"/>
                <a:cs typeface="Times New Roman"/>
              </a:rPr>
              <a:t> весна: 	</a:t>
            </a:r>
            <a:endParaRPr lang="ru-RU" sz="2400" dirty="0"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           </a:t>
            </a:r>
            <a:r>
              <a:rPr lang="ru-RU" kern="15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ru-RU" kern="150" dirty="0">
                <a:latin typeface="Times New Roman"/>
                <a:ea typeface="SimSun"/>
                <a:cs typeface="Times New Roman"/>
              </a:rPr>
              <a:t>а)  кажутся пушистыми ветви осин;</a:t>
            </a:r>
            <a:endParaRPr lang="ru-RU" sz="2400" dirty="0">
              <a:ea typeface="Calibri"/>
              <a:cs typeface="Times New Roman"/>
            </a:endParaRPr>
          </a:p>
          <a:p>
            <a:pPr marL="899160"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     б) как будто шоколадные ветви берез;</a:t>
            </a:r>
            <a:endParaRPr lang="ru-RU" sz="2400" dirty="0">
              <a:ea typeface="Calibri"/>
              <a:cs typeface="Times New Roman"/>
            </a:endParaRPr>
          </a:p>
          <a:p>
            <a:pPr marL="899160"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     в) веточка березы в надувшихся почках;</a:t>
            </a:r>
            <a:endParaRPr lang="ru-RU" sz="2400" dirty="0">
              <a:ea typeface="Calibri"/>
              <a:cs typeface="Times New Roman"/>
            </a:endParaRPr>
          </a:p>
          <a:p>
            <a:pPr marL="899160"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    г)  скоро появятся ярко-зеленые язычки молодых листьев.   </a:t>
            </a:r>
            <a:endParaRPr lang="ru-RU" sz="2400" dirty="0"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2. Прозрачный,  радостный,  солнечный лес.</a:t>
            </a:r>
            <a:endParaRPr lang="ru-RU" sz="2400" dirty="0"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3. Как чудесно пахнет!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53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> Рефлексия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  <a:br>
              <a:rPr lang="ru-RU" sz="3200" dirty="0">
                <a:solidFill>
                  <a:prstClr val="black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5172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sz="2600" dirty="0"/>
              <a:t>. В чем   тайна   текста?</a:t>
            </a:r>
          </a:p>
          <a:p>
            <a:r>
              <a:rPr lang="ru-RU" sz="2600" dirty="0"/>
              <a:t>В ощущении  чуда преображения природы и человека.</a:t>
            </a:r>
          </a:p>
          <a:p>
            <a:r>
              <a:rPr lang="ru-RU" sz="2600" dirty="0"/>
              <a:t>2</a:t>
            </a:r>
            <a:r>
              <a:rPr lang="ru-RU" sz="2600" dirty="0" smtClean="0"/>
              <a:t>. А  </a:t>
            </a:r>
            <a:r>
              <a:rPr lang="ru-RU" sz="2600" dirty="0"/>
              <a:t>о чем говорит нам это преображение</a:t>
            </a:r>
            <a:r>
              <a:rPr lang="ru-RU" sz="2600" dirty="0" smtClean="0"/>
              <a:t>?</a:t>
            </a:r>
            <a:endParaRPr lang="ru-RU" sz="2600" dirty="0"/>
          </a:p>
          <a:p>
            <a:r>
              <a:rPr lang="ru-RU" sz="2600" dirty="0"/>
              <a:t>О  том, что в весеннем лесу нет никаких преград между человеком и природой, там все по- настоящему,    о нашем родственном единстве с природой.     </a:t>
            </a:r>
          </a:p>
          <a:p>
            <a:r>
              <a:rPr lang="ru-RU" sz="2600" dirty="0"/>
              <a:t>3.    Каковы Ваши ощущения от урока? </a:t>
            </a:r>
            <a:r>
              <a:rPr lang="ru-RU" sz="2600" dirty="0" smtClean="0"/>
              <a:t>Можно ли это считать Вашим преображением? </a:t>
            </a:r>
            <a:r>
              <a:rPr lang="ru-RU" sz="2600" dirty="0"/>
              <a:t>-  (Испытали  чувства </a:t>
            </a:r>
            <a:r>
              <a:rPr lang="ru-RU" sz="2600" dirty="0" smtClean="0"/>
              <a:t>радости</a:t>
            </a:r>
            <a:r>
              <a:rPr lang="ru-RU" sz="2600" dirty="0"/>
              <a:t>, удивления,  счастья,  захотелось пойти в лес,  понаблюдать за природой</a:t>
            </a:r>
            <a:r>
              <a:rPr lang="ru-RU" sz="2600" dirty="0" smtClean="0"/>
              <a:t>… Мы стали лучше)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19015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1566696"/>
            <a:ext cx="7632848" cy="2450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На втором уроке пишется изложение. А для учеников, которые быстро справляются с  воспроизведением текста по памяти,  дается дополнительное задание на пробуждение творческого воображения: написать сочинение - миниатюру на тему « В весеннем лесу»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Например: Сочинение-шутка « В объятьях весеннего леса», сочинение-этюд: «Я  это увидел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впервые»,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«Цветут  подснежники»,  «Цветок сон-травы».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90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br>
              <a:rPr lang="ru-RU" sz="2200" b="1" dirty="0" smtClean="0"/>
            </a:br>
            <a:r>
              <a:rPr lang="ru-RU" sz="2200" b="1" dirty="0" smtClean="0"/>
              <a:t>                                      </a:t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                                                             </a:t>
            </a:r>
            <a:r>
              <a:rPr lang="ru-RU" sz="1400" b="1" dirty="0" smtClean="0"/>
              <a:t>Рафаэль </a:t>
            </a:r>
            <a:br>
              <a:rPr lang="ru-RU" sz="1400" b="1" dirty="0" smtClean="0"/>
            </a:br>
            <a:r>
              <a:rPr lang="ru-RU" sz="1400" b="1" dirty="0" smtClean="0"/>
              <a:t>                                                                                                               «Преображение Господне»</a:t>
            </a:r>
            <a:endParaRPr lang="ru-RU" sz="1400" b="1" dirty="0"/>
          </a:p>
        </p:txBody>
      </p:sp>
      <p:pic>
        <p:nvPicPr>
          <p:cNvPr id="4" name="Объект 3" descr="http://images.zeno.org/Kunstwerke/I/500-605/1700052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896544" cy="66967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004048" y="1772816"/>
            <a:ext cx="3672408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pc="-10" dirty="0" smtClean="0">
                <a:solidFill>
                  <a:srgbClr val="414042"/>
                </a:solidFill>
                <a:effectLst/>
                <a:latin typeface="Arial"/>
                <a:ea typeface="Calibri"/>
                <a:cs typeface="Times New Roman"/>
              </a:rPr>
              <a:t>Учитель во время молитвы «преобразился пред ними: и просияло лице Его, как солнце, одежды же Его сделались белыми, как свет» (Мф 17:2).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925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8478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100" b="1" dirty="0" smtClean="0"/>
              <a:t>С  нами это может произойти?</a:t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564904"/>
            <a:ext cx="833467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«Все на свете было, и Америка жила до своего открытия, и порох лежал в земле  как сера,  селитра и уголь, и атомы, как планеты,  вертелись. Небывалое на свете - это только я, как бессмертное мгновение, преобразующее бывалое».</a:t>
            </a:r>
          </a:p>
          <a:p>
            <a:r>
              <a:rPr lang="ru-RU" dirty="0" smtClean="0"/>
              <a:t>М. М. Пришвин, «Из дневников»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4581128"/>
            <a:ext cx="617443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Пробуждение  воссоздающего воображения при анализе текста о природе, а затем и творческого, направленного на создание неповторимых собственных образов - вот цель, к которой следует стремиться и  достигнуть  ее   нелегко.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561"/>
            <a:ext cx="9144000" cy="115212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l" fontAlgn="base"/>
            <a:r>
              <a:rPr lang="ru-RU" sz="1200" smtClean="0">
                <a:solidFill>
                  <a:srgbClr val="666666"/>
                </a:solidFill>
                <a:latin typeface="Helvetica"/>
              </a:rPr>
              <a:t/>
            </a:r>
            <a:br>
              <a:rPr lang="ru-RU" sz="1200" smtClean="0">
                <a:solidFill>
                  <a:srgbClr val="666666"/>
                </a:solidFill>
                <a:latin typeface="Helvetica"/>
              </a:rPr>
            </a:br>
            <a:r>
              <a:rPr lang="ru-RU" sz="1200" smtClean="0">
                <a:solidFill>
                  <a:srgbClr val="666666"/>
                </a:solidFill>
                <a:latin typeface="Helvetica"/>
              </a:rPr>
              <a:t/>
            </a:r>
            <a:br>
              <a:rPr lang="ru-RU" sz="1200" smtClean="0">
                <a:solidFill>
                  <a:srgbClr val="666666"/>
                </a:solidFill>
                <a:latin typeface="Helvetica"/>
              </a:rPr>
            </a:br>
            <a:r>
              <a:rPr lang="ru-RU" sz="1200" smtClean="0">
                <a:solidFill>
                  <a:srgbClr val="666666"/>
                </a:solidFill>
                <a:latin typeface="Helvetica"/>
              </a:rPr>
              <a:t/>
            </a:r>
            <a:br>
              <a:rPr lang="ru-RU" sz="1200" smtClean="0">
                <a:solidFill>
                  <a:srgbClr val="666666"/>
                </a:solidFill>
                <a:latin typeface="Helvetica"/>
              </a:rPr>
            </a:br>
            <a:r>
              <a:rPr lang="ru-RU" sz="1800" b="1" smtClean="0">
                <a:solidFill>
                  <a:prstClr val="black"/>
                </a:solidFill>
                <a:latin typeface="Times New Roman"/>
                <a:ea typeface="Calibri"/>
              </a:rPr>
              <a:t>«В весеннем лесу художника  </a:t>
            </a:r>
            <a:r>
              <a:rPr lang="ru-RU" sz="1800" b="1" smtClean="0">
                <a:latin typeface="Times New Roman"/>
                <a:ea typeface="Calibri"/>
              </a:rPr>
              <a:t> Василия Николаевича Бакшеева ».</a:t>
            </a:r>
            <a:r>
              <a:rPr lang="ru-RU" sz="1800" b="1" smtClean="0">
                <a:latin typeface="Helvetica"/>
              </a:rPr>
              <a:t/>
            </a:r>
            <a:br>
              <a:rPr lang="ru-RU" sz="1800" b="1" smtClean="0">
                <a:latin typeface="Helvetica"/>
              </a:rPr>
            </a:br>
            <a:r>
              <a:rPr lang="ru-RU" sz="1800" b="1" smtClean="0">
                <a:latin typeface="Helvetica"/>
              </a:rPr>
              <a:t/>
            </a:r>
            <a:br>
              <a:rPr lang="ru-RU" sz="1800" b="1" smtClean="0">
                <a:latin typeface="Helvetica"/>
              </a:rPr>
            </a:br>
            <a:r>
              <a:rPr lang="ru-RU" sz="1200" smtClean="0">
                <a:solidFill>
                  <a:srgbClr val="666666"/>
                </a:solidFill>
                <a:latin typeface="Helvetica"/>
              </a:rPr>
              <a:t/>
            </a:r>
            <a:br>
              <a:rPr lang="ru-RU" sz="1200" smtClean="0">
                <a:solidFill>
                  <a:srgbClr val="666666"/>
                </a:solidFill>
                <a:latin typeface="Helvetica"/>
              </a:rPr>
            </a:br>
            <a:r>
              <a:rPr lang="ru-RU" sz="1200" smtClean="0">
                <a:solidFill>
                  <a:srgbClr val="666666"/>
                </a:solidFill>
                <a:latin typeface="Helvetica"/>
              </a:rPr>
              <a:t/>
            </a:r>
            <a:br>
              <a:rPr lang="ru-RU" sz="1200" smtClean="0">
                <a:solidFill>
                  <a:srgbClr val="666666"/>
                </a:solidFill>
                <a:latin typeface="Helvetica"/>
              </a:rPr>
            </a:br>
            <a:r>
              <a:rPr lang="ru-RU" sz="1200" smtClean="0">
                <a:solidFill>
                  <a:srgbClr val="000000"/>
                </a:solidFill>
                <a:latin typeface="Tahoma"/>
              </a:rPr>
              <a:t/>
            </a:r>
            <a:br>
              <a:rPr lang="ru-RU" sz="1200" smtClean="0">
                <a:solidFill>
                  <a:srgbClr val="000000"/>
                </a:solidFill>
                <a:latin typeface="Tahoma"/>
              </a:rPr>
            </a:br>
            <a:r>
              <a:rPr lang="ru-RU" sz="1200" smtClean="0">
                <a:solidFill>
                  <a:srgbClr val="000000"/>
                </a:solidFill>
                <a:latin typeface="Tahoma"/>
              </a:rPr>
              <a:t/>
            </a:r>
            <a:br>
              <a:rPr lang="ru-RU" sz="1200" smtClean="0">
                <a:solidFill>
                  <a:srgbClr val="000000"/>
                </a:solidFill>
                <a:latin typeface="Tahoma"/>
              </a:rPr>
            </a:br>
            <a:r>
              <a:rPr lang="ru-RU" sz="1200" smtClean="0">
                <a:solidFill>
                  <a:srgbClr val="000000"/>
                </a:solidFill>
                <a:latin typeface="Tahoma"/>
              </a:rPr>
              <a:t/>
            </a:r>
            <a:br>
              <a:rPr lang="ru-RU" sz="1200" smtClean="0">
                <a:solidFill>
                  <a:srgbClr val="000000"/>
                </a:solidFill>
                <a:latin typeface="Tahoma"/>
              </a:rPr>
            </a:br>
            <a:endParaRPr lang="ru-RU" sz="1200" dirty="0"/>
          </a:p>
        </p:txBody>
      </p:sp>
      <p:pic>
        <p:nvPicPr>
          <p:cNvPr id="4" name="Объект 3" descr="http://f.rodon.org/p/16/08081314285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1804" y="404664"/>
            <a:ext cx="9165803" cy="63820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330381"/>
            <a:ext cx="6464747" cy="76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48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начале весны </a:t>
            </a:r>
            <a:endParaRPr lang="ru-RU" sz="2400" dirty="0"/>
          </a:p>
        </p:txBody>
      </p:sp>
      <p:pic>
        <p:nvPicPr>
          <p:cNvPr id="4" name="Объект 3" descr="Бакшеев. В начале весны. 191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69" y="0"/>
            <a:ext cx="9108504" cy="681337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66841"/>
            <a:ext cx="10225136" cy="74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76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Элегия </a:t>
            </a:r>
            <a:r>
              <a:rPr lang="ru-RU" sz="2800" dirty="0"/>
              <a:t>В. А. Жуковского    Весеннее чувство 1816 г.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6237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2324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3730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/>
              <a:t>Весенний лес,  преображенный   видением мальчика Юры, героя повести Г.А  Скребицкого «От первых проталин до первой грозы»  Чтение и анализ текста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412776"/>
            <a:ext cx="9252520" cy="5400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Перед </a:t>
            </a:r>
            <a:r>
              <a:rPr lang="ru-RU" sz="2400" dirty="0"/>
              <a:t>ним дается задание-целеполагание:</a:t>
            </a:r>
          </a:p>
          <a:p>
            <a:pPr lvl="1"/>
            <a:r>
              <a:rPr lang="ru-RU" sz="2400" dirty="0"/>
              <a:t>Представьте:   </a:t>
            </a:r>
            <a:r>
              <a:rPr lang="ru-RU" sz="2400" b="1" dirty="0"/>
              <a:t>все,</a:t>
            </a:r>
            <a:r>
              <a:rPr lang="ru-RU" sz="2400" dirty="0"/>
              <a:t> о чем вы читаете,  вы </a:t>
            </a:r>
            <a:r>
              <a:rPr lang="ru-RU" sz="2400" b="1" dirty="0"/>
              <a:t>видите,  слышите и  ощущаете.</a:t>
            </a:r>
            <a:endParaRPr lang="ru-RU" sz="2400" dirty="0"/>
          </a:p>
          <a:p>
            <a:pPr lvl="1"/>
            <a:r>
              <a:rPr lang="ru-RU" sz="2400" dirty="0"/>
              <a:t>Как  изменяется    природа в тексте (Что происходит сейчас. Что предвидится в будущем</a:t>
            </a:r>
            <a:r>
              <a:rPr lang="ru-RU" sz="2400" dirty="0" smtClean="0"/>
              <a:t>?)</a:t>
            </a:r>
            <a:endParaRPr lang="ru-RU" sz="2400" dirty="0"/>
          </a:p>
          <a:p>
            <a:pPr lvl="1"/>
            <a:r>
              <a:rPr lang="ru-RU" sz="2400" dirty="0"/>
              <a:t>Как создается образ весеннего  леса,</a:t>
            </a:r>
          </a:p>
          <a:p>
            <a:pPr lvl="1"/>
            <a:r>
              <a:rPr lang="ru-RU" sz="2400" dirty="0"/>
              <a:t> Какими словами-образами   автору  удается передать светлые чувства мальчика?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53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В весеннем лесу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8" y="1268760"/>
            <a:ext cx="9136391" cy="54726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Вошли </a:t>
            </a:r>
            <a:r>
              <a:rPr lang="ru-RU" dirty="0"/>
              <a:t>в лес… Вот где по-настоящему чувствуется весна! Ветви осин кажутся пушистыми от длинных серёжек, похожих на серых мохнатых гусениц, и вершины молодых берёз тоже как будто загустели; они стали совсем шоколадного цвета. Посмотришь вблизи на берёзовую веточку, а она вся в крупных надувшихся почках. Ещё день, другой – почки лопнут, и из них покажутся ярко-зелёные язычки молодых листьев. Но пока ещё ни на берёзах, ни на осинах листьев нет.</a:t>
            </a:r>
          </a:p>
          <a:p>
            <a:pPr marL="0" indent="0">
              <a:buNone/>
            </a:pPr>
            <a:r>
              <a:rPr lang="ru-RU" dirty="0"/>
              <a:t>          Это самое хорошее время в лесу. Он ещё не зазеленел, стоит такой прозрачный, радостный, по-весеннему полный солнца и не умолкающего ни на минуту птичьего пения, свиста и щебета.</a:t>
            </a:r>
          </a:p>
          <a:p>
            <a:pPr marL="0" indent="0">
              <a:buNone/>
            </a:pPr>
            <a:r>
              <a:rPr lang="ru-RU" dirty="0"/>
              <a:t>            А как чудесно пахнет оттаявшей землёй, прошлогодними прелыми листьями и горьковатой свежестью древесных почек!</a:t>
            </a:r>
          </a:p>
          <a:p>
            <a:pPr marL="0" indent="0">
              <a:buNone/>
            </a:pPr>
            <a:r>
              <a:rPr lang="ru-RU" dirty="0"/>
              <a:t>                         </a:t>
            </a:r>
            <a:r>
              <a:rPr lang="ru-RU" dirty="0" smtClean="0"/>
              <a:t> </a:t>
            </a:r>
            <a:r>
              <a:rPr lang="ru-RU" sz="2300" dirty="0"/>
              <a:t>Г. </a:t>
            </a:r>
            <a:r>
              <a:rPr lang="ru-RU" sz="2300" dirty="0" smtClean="0"/>
              <a:t>Скребицкий, </a:t>
            </a:r>
            <a:r>
              <a:rPr lang="ru-RU" sz="2300" dirty="0"/>
              <a:t>112 слов. </a:t>
            </a:r>
          </a:p>
        </p:txBody>
      </p:sp>
    </p:spTree>
    <p:extLst>
      <p:ext uri="{BB962C8B-B14F-4D97-AF65-F5344CB8AC3E}">
        <p14:creationId xmlns:p14="http://schemas.microsoft.com/office/powerpoint/2010/main" val="759237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99500" cy="6921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Таблица </a:t>
            </a:r>
            <a:endParaRPr lang="ru-RU" sz="20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88" y="812800"/>
            <a:ext cx="5964237" cy="5136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27039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507</Words>
  <Application>Microsoft Office PowerPoint</Application>
  <PresentationFormat>Экран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«Преображение»  или метаморфоза, изменение, превращение,  праздник</vt:lpstr>
      <vt:lpstr>                                                                                                                            Рафаэль                                                                                                                 «Преображение Господне»</vt:lpstr>
      <vt:lpstr>С  нами это может произойти? </vt:lpstr>
      <vt:lpstr>   «В весеннем лесу художника   Василия Николаевича Бакшеева ».       </vt:lpstr>
      <vt:lpstr>В начале весны </vt:lpstr>
      <vt:lpstr>Элегия В. А. Жуковского    Весеннее чувство 1816 г. </vt:lpstr>
      <vt:lpstr>Весенний лес,  преображенный   видением мальчика Юры, героя повести Г.А  Скребицкого «От первых проталин до первой грозы»  Чтение и анализ текста.</vt:lpstr>
      <vt:lpstr>В весеннем лесу</vt:lpstr>
      <vt:lpstr>Таблица </vt:lpstr>
      <vt:lpstr>Вариант плана: </vt:lpstr>
      <vt:lpstr> Рефлексия: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«Преображение»  или метаморфоза, изменение, превращение,  праздник</dc:title>
  <dc:creator>user</dc:creator>
  <cp:lastModifiedBy>user</cp:lastModifiedBy>
  <cp:revision>18</cp:revision>
  <dcterms:created xsi:type="dcterms:W3CDTF">2014-03-29T08:43:30Z</dcterms:created>
  <dcterms:modified xsi:type="dcterms:W3CDTF">2014-04-01T14:22:25Z</dcterms:modified>
</cp:coreProperties>
</file>